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7" autoAdjust="0"/>
  </p:normalViewPr>
  <p:slideViewPr>
    <p:cSldViewPr snapToGrid="0">
      <p:cViewPr varScale="1">
        <p:scale>
          <a:sx n="62" d="100"/>
          <a:sy n="62" d="100"/>
        </p:scale>
        <p:origin x="34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12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09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8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49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040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08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90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27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91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94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14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BCA07-8EDD-4815-B5D0-632F05B1F4DF}" type="datetimeFigureOut">
              <a:rPr kumimoji="1" lang="ja-JP" altLang="en-US" smtClean="0"/>
              <a:t>2019/10/11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F8007-2544-48C9-9DD8-2D0A63802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740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user1\Desktop\WAG\岩崎様_パワポン資料\4月_ko_9-20180420T115936Z-001\4月_ko_9\海の家\アセット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1398" y="-173392"/>
            <a:ext cx="8782093" cy="12088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0"/>
            <a:ext cx="6858000" cy="1533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ject 14"/>
          <p:cNvSpPr txBox="1"/>
          <p:nvPr/>
        </p:nvSpPr>
        <p:spPr>
          <a:xfrm>
            <a:off x="62924" y="11248099"/>
            <a:ext cx="3274130" cy="986943"/>
          </a:xfrm>
          <a:prstGeom prst="rect">
            <a:avLst/>
          </a:prstGeom>
        </p:spPr>
        <p:txBody>
          <a:bodyPr vert="horz" wrap="square" lIns="0" tIns="22358" rIns="0" bIns="0" rtlCol="0">
            <a:spAutoFit/>
          </a:bodyPr>
          <a:lstStyle/>
          <a:p>
            <a:pPr marL="7986">
              <a:spcBef>
                <a:spcPts val="177"/>
              </a:spcBef>
            </a:pPr>
            <a:r>
              <a:rPr lang="ja-JP" altLang="en-US" sz="11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PGothic"/>
              </a:rPr>
              <a:t>            ＜問い合わせ先＞</a:t>
            </a:r>
            <a:endParaRPr lang="en-US" altLang="ja-JP" sz="1100" dirty="0">
              <a:solidFill>
                <a:srgbClr val="FFFF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S PGothic"/>
            </a:endParaRPr>
          </a:p>
          <a:p>
            <a:pPr marL="7986">
              <a:lnSpc>
                <a:spcPts val="1030"/>
              </a:lnSpc>
              <a:spcBef>
                <a:spcPts val="88"/>
              </a:spcBef>
            </a:pPr>
            <a:r>
              <a:rPr lang="ja-JP" altLang="en-US" sz="1100" spc="-4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PGothic"/>
              </a:rPr>
              <a:t>地域研究イノベーション学位プログラム</a:t>
            </a:r>
            <a:endParaRPr lang="en-US" altLang="ja-JP" sz="1100" spc="-4" dirty="0">
              <a:solidFill>
                <a:srgbClr val="FFFF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S PGothic"/>
            </a:endParaRPr>
          </a:p>
          <a:p>
            <a:pPr marL="7986">
              <a:lnSpc>
                <a:spcPts val="1030"/>
              </a:lnSpc>
              <a:spcBef>
                <a:spcPts val="88"/>
              </a:spcBef>
            </a:pPr>
            <a:r>
              <a:rPr lang="ja-JP" altLang="en-US" sz="1100" spc="-4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PGothic"/>
              </a:rPr>
              <a:t>（ＡＳＩＰ）文科系修士棟８Ａ１０３</a:t>
            </a:r>
            <a:endParaRPr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S PGothic"/>
            </a:endParaRPr>
          </a:p>
          <a:p>
            <a:pPr marL="7986">
              <a:lnSpc>
                <a:spcPts val="1007"/>
              </a:lnSpc>
            </a:pPr>
            <a:r>
              <a:rPr lang="ja-JP" altLang="en-US" sz="1100" dirty="0">
                <a:solidFill>
                  <a:srgbClr val="FFFFFF"/>
                </a:solidFill>
                <a:latin typeface="MS PGothic"/>
                <a:cs typeface="MS PGothic"/>
              </a:rPr>
              <a:t>℡</a:t>
            </a:r>
            <a:r>
              <a:rPr sz="1100" dirty="0">
                <a:solidFill>
                  <a:srgbClr val="FFFFFF"/>
                </a:solidFill>
                <a:latin typeface="MS PGothic"/>
                <a:cs typeface="MS PGothic"/>
              </a:rPr>
              <a:t>：</a:t>
            </a:r>
            <a:r>
              <a:rPr lang="en-US" sz="1100" dirty="0">
                <a:solidFill>
                  <a:srgbClr val="FFFFFF"/>
                </a:solidFill>
                <a:latin typeface="MS PGothic"/>
                <a:cs typeface="MS PGothic"/>
              </a:rPr>
              <a:t>029-853-2946</a:t>
            </a:r>
            <a:r>
              <a:rPr lang="ja-JP" altLang="en-US" sz="1100" dirty="0">
                <a:solidFill>
                  <a:srgbClr val="FFFFFF"/>
                </a:solidFill>
                <a:latin typeface="MS PGothic"/>
                <a:cs typeface="MS PGothic"/>
              </a:rPr>
              <a:t>　</a:t>
            </a:r>
            <a:endParaRPr lang="en-US" altLang="ja-JP" sz="1100" dirty="0">
              <a:solidFill>
                <a:srgbClr val="FFFFFF"/>
              </a:solidFill>
              <a:latin typeface="MS PGothic"/>
              <a:cs typeface="MS PGothic"/>
            </a:endParaRPr>
          </a:p>
          <a:p>
            <a:pPr marL="7986">
              <a:lnSpc>
                <a:spcPts val="1007"/>
              </a:lnSpc>
            </a:pPr>
            <a:r>
              <a:rPr lang="en-US" altLang="ja-JP" sz="1100" dirty="0">
                <a:solidFill>
                  <a:srgbClr val="FFFFFF"/>
                </a:solidFill>
                <a:latin typeface="MS PGothic"/>
                <a:cs typeface="MS PGothic"/>
              </a:rPr>
              <a:t>Email:</a:t>
            </a:r>
            <a:r>
              <a:rPr lang="ja-JP" altLang="en-US" sz="1100" dirty="0">
                <a:solidFill>
                  <a:srgbClr val="FFFFFF"/>
                </a:solidFill>
                <a:latin typeface="MS PGothic"/>
                <a:cs typeface="MS PGothic"/>
              </a:rPr>
              <a:t>　</a:t>
            </a:r>
            <a:r>
              <a:rPr lang="en-US" altLang="ja-JP" sz="1100" dirty="0">
                <a:solidFill>
                  <a:srgbClr val="FFFFFF"/>
                </a:solidFill>
                <a:latin typeface="MS PGothic"/>
                <a:cs typeface="MS PGothic"/>
              </a:rPr>
              <a:t>asip-office@ml.cc.tsukuba.ac.jp</a:t>
            </a:r>
          </a:p>
          <a:p>
            <a:pPr marL="7986">
              <a:lnSpc>
                <a:spcPts val="1007"/>
              </a:lnSpc>
            </a:pPr>
            <a:r>
              <a:rPr lang="en-US" altLang="ja-JP" sz="1100" dirty="0">
                <a:solidFill>
                  <a:schemeClr val="bg1"/>
                </a:solidFill>
                <a:latin typeface="MS PGothic"/>
                <a:cs typeface="MS PGothic"/>
              </a:rPr>
              <a:t>FB: https://www.facebook.com/tsukuba.asip.glocal</a:t>
            </a:r>
          </a:p>
          <a:p>
            <a:pPr marL="7986">
              <a:lnSpc>
                <a:spcPts val="1007"/>
              </a:lnSpc>
            </a:pPr>
            <a:endParaRPr sz="1000" dirty="0">
              <a:latin typeface="MS PGothic"/>
              <a:cs typeface="MS PGothic"/>
            </a:endParaRPr>
          </a:p>
        </p:txBody>
      </p:sp>
      <p:sp>
        <p:nvSpPr>
          <p:cNvPr id="8" name="object 14"/>
          <p:cNvSpPr txBox="1"/>
          <p:nvPr/>
        </p:nvSpPr>
        <p:spPr>
          <a:xfrm>
            <a:off x="3605613" y="11894606"/>
            <a:ext cx="2030284" cy="312399"/>
          </a:xfrm>
          <a:prstGeom prst="rect">
            <a:avLst/>
          </a:prstGeom>
        </p:spPr>
        <p:txBody>
          <a:bodyPr vert="horz" wrap="square" lIns="0" tIns="22358" rIns="0" bIns="0" rtlCol="0">
            <a:spAutoFit/>
          </a:bodyPr>
          <a:lstStyle/>
          <a:p>
            <a:pPr marL="7986">
              <a:spcBef>
                <a:spcPts val="177"/>
              </a:spcBef>
            </a:pPr>
            <a:r>
              <a:rPr lang="ja-JP" altLang="en-US" sz="754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PGothic"/>
              </a:rPr>
              <a:t>            </a:t>
            </a:r>
            <a:r>
              <a:rPr lang="en-US" altLang="ja-JP" sz="1050" dirty="0">
                <a:solidFill>
                  <a:schemeClr val="bg1"/>
                </a:solidFill>
                <a:latin typeface="MS PGothic"/>
                <a:cs typeface="MS PGothic"/>
              </a:rPr>
              <a:t>Twitter: @</a:t>
            </a:r>
            <a:r>
              <a:rPr lang="en-US" altLang="ja-JP" sz="1050" dirty="0" err="1">
                <a:solidFill>
                  <a:schemeClr val="bg1"/>
                </a:solidFill>
                <a:latin typeface="MS PGothic"/>
                <a:cs typeface="MS PGothic"/>
              </a:rPr>
              <a:t>tsukuba_asip</a:t>
            </a:r>
            <a:endParaRPr lang="en-US" altLang="ja-JP" sz="880" dirty="0">
              <a:solidFill>
                <a:schemeClr val="bg1"/>
              </a:solidFill>
              <a:latin typeface="MS PGothic"/>
              <a:cs typeface="MS PGothic"/>
            </a:endParaRPr>
          </a:p>
          <a:p>
            <a:pPr marL="7986">
              <a:lnSpc>
                <a:spcPts val="1007"/>
              </a:lnSpc>
            </a:pPr>
            <a:endParaRPr sz="880" dirty="0">
              <a:latin typeface="MS PGothic"/>
              <a:cs typeface="MS PGothic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938" y="11326114"/>
            <a:ext cx="787351" cy="78618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7337" y="11463498"/>
            <a:ext cx="537119" cy="643911"/>
          </a:xfrm>
          <a:prstGeom prst="rect">
            <a:avLst/>
          </a:prstGeom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4146518"/>
            <a:ext cx="6453188" cy="685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bject 19"/>
          <p:cNvSpPr txBox="1"/>
          <p:nvPr/>
        </p:nvSpPr>
        <p:spPr>
          <a:xfrm>
            <a:off x="680936" y="201271"/>
            <a:ext cx="5925011" cy="315840"/>
          </a:xfrm>
          <a:prstGeom prst="rect">
            <a:avLst/>
          </a:prstGeom>
        </p:spPr>
        <p:txBody>
          <a:bodyPr vert="horz" wrap="square" lIns="0" tIns="7985" rIns="0" bIns="0" rtlCol="0">
            <a:spAutoFit/>
          </a:bodyPr>
          <a:lstStyle/>
          <a:p>
            <a:pPr marL="7986">
              <a:spcBef>
                <a:spcPts val="63"/>
              </a:spcBef>
              <a:tabLst>
                <a:tab pos="1115558" algn="l"/>
              </a:tabLst>
            </a:pPr>
            <a:r>
              <a:rPr lang="ja-JP" altLang="en-US" sz="2000" b="1" spc="-189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地域研究イノベーション学位プログラム</a:t>
            </a:r>
            <a:r>
              <a:rPr lang="en-US" altLang="ja-JP" sz="2000" b="1" spc="-189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(</a:t>
            </a:r>
            <a:r>
              <a:rPr lang="ja-JP" altLang="en-US" sz="2000" b="1" spc="-189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ＡＳＩＰ</a:t>
            </a:r>
            <a:r>
              <a:rPr lang="en-US" altLang="ja-JP" sz="2000" b="1" spc="-189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)</a:t>
            </a:r>
            <a:r>
              <a:rPr lang="ja-JP" altLang="en-US" sz="2000" b="1" spc="-189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主催</a:t>
            </a:r>
            <a:endParaRPr sz="2000" b="1" spc="-189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13" name="object 19"/>
          <p:cNvSpPr txBox="1"/>
          <p:nvPr/>
        </p:nvSpPr>
        <p:spPr>
          <a:xfrm>
            <a:off x="252053" y="632501"/>
            <a:ext cx="6353894" cy="1959879"/>
          </a:xfrm>
          <a:prstGeom prst="rect">
            <a:avLst/>
          </a:prstGeom>
        </p:spPr>
        <p:txBody>
          <a:bodyPr vert="horz" wrap="square" lIns="0" tIns="7985" rIns="0" bIns="0" rtlCol="0">
            <a:spAutoFit/>
          </a:bodyPr>
          <a:lstStyle/>
          <a:p>
            <a:pPr marL="7986">
              <a:spcBef>
                <a:spcPts val="63"/>
              </a:spcBef>
              <a:tabLst>
                <a:tab pos="1115558" algn="l"/>
              </a:tabLst>
            </a:pPr>
            <a:r>
              <a:rPr lang="ja-JP" altLang="en-US" sz="6600" spc="-189" dirty="0" smtClean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PMingLiU"/>
              </a:rPr>
              <a:t>フィリピン</a:t>
            </a:r>
            <a:r>
              <a:rPr lang="ja-JP" altLang="en-US" sz="6600" spc="-189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PMingLiU"/>
              </a:rPr>
              <a:t>英語</a:t>
            </a:r>
            <a:r>
              <a:rPr lang="ja-JP" altLang="en-US" sz="6600" spc="-189" dirty="0" smtClean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PMingLiU"/>
              </a:rPr>
              <a:t>研修</a:t>
            </a:r>
            <a:endParaRPr lang="en-US" altLang="ja-JP" sz="6600" spc="-189" dirty="0" smtClean="0"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PMingLiU"/>
            </a:endParaRPr>
          </a:p>
          <a:p>
            <a:pPr marL="7986">
              <a:spcBef>
                <a:spcPts val="63"/>
              </a:spcBef>
              <a:tabLst>
                <a:tab pos="1115558" algn="l"/>
              </a:tabLst>
            </a:pPr>
            <a:r>
              <a:rPr lang="ja-JP" altLang="en-US" sz="6000" spc="-189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PMingLiU"/>
              </a:rPr>
              <a:t> </a:t>
            </a:r>
            <a:endParaRPr sz="6000" spc="-189" dirty="0"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PMingLiU"/>
            </a:endParaRPr>
          </a:p>
        </p:txBody>
      </p:sp>
      <p:sp>
        <p:nvSpPr>
          <p:cNvPr id="14" name="object 19"/>
          <p:cNvSpPr txBox="1"/>
          <p:nvPr/>
        </p:nvSpPr>
        <p:spPr>
          <a:xfrm>
            <a:off x="96780" y="1570831"/>
            <a:ext cx="6560343" cy="1023726"/>
          </a:xfrm>
          <a:prstGeom prst="rect">
            <a:avLst/>
          </a:prstGeom>
        </p:spPr>
        <p:txBody>
          <a:bodyPr vert="horz" wrap="square" lIns="0" tIns="7985" rIns="0" bIns="0" rtlCol="0">
            <a:spAutoFit/>
          </a:bodyPr>
          <a:lstStyle/>
          <a:p>
            <a:pPr marL="7986" algn="ctr">
              <a:spcBef>
                <a:spcPts val="63"/>
              </a:spcBef>
              <a:tabLst>
                <a:tab pos="1115558" algn="l"/>
              </a:tabLst>
            </a:pPr>
            <a:r>
              <a:rPr lang="ja-JP" altLang="en-US" sz="6600" spc="-189" dirty="0" smtClean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PMingLiU"/>
              </a:rPr>
              <a:t>参加者</a:t>
            </a:r>
            <a:r>
              <a:rPr lang="ja-JP" altLang="en-US" sz="6600" spc="-189" dirty="0" smtClean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PMingLiU"/>
              </a:rPr>
              <a:t>募集</a:t>
            </a:r>
            <a:endParaRPr sz="6600" spc="-189" dirty="0"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PMingLiU"/>
            </a:endParaRPr>
          </a:p>
        </p:txBody>
      </p:sp>
      <p:sp>
        <p:nvSpPr>
          <p:cNvPr id="15" name="object 17"/>
          <p:cNvSpPr txBox="1"/>
          <p:nvPr/>
        </p:nvSpPr>
        <p:spPr>
          <a:xfrm>
            <a:off x="62924" y="4673393"/>
            <a:ext cx="6527006" cy="1326373"/>
          </a:xfrm>
          <a:prstGeom prst="rect">
            <a:avLst/>
          </a:prstGeom>
        </p:spPr>
        <p:txBody>
          <a:bodyPr vert="horz" wrap="square" lIns="0" tIns="7985" rIns="0" bIns="0" rtlCol="0">
            <a:spAutoFit/>
          </a:bodyPr>
          <a:lstStyle/>
          <a:p>
            <a:pPr marL="7986" algn="ctr">
              <a:spcBef>
                <a:spcPts val="63"/>
              </a:spcBef>
            </a:pPr>
            <a:r>
              <a:rPr lang="ja-JP" altLang="en-US" sz="2800" b="1" dirty="0" smtClean="0">
                <a:solidFill>
                  <a:srgbClr val="FFFF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PMingLiU"/>
              </a:rPr>
              <a:t>　フィリピン名門私立大学</a:t>
            </a:r>
            <a:endParaRPr lang="en-US" altLang="ja-JP" sz="2800" b="1" dirty="0" smtClean="0">
              <a:solidFill>
                <a:srgbClr val="FFFF00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PMingLiU"/>
            </a:endParaRPr>
          </a:p>
          <a:p>
            <a:pPr marL="7986" algn="ctr">
              <a:spcBef>
                <a:spcPts val="63"/>
              </a:spcBef>
            </a:pPr>
            <a:r>
              <a:rPr lang="ja-JP" altLang="en-US" sz="2800" b="1" dirty="0" smtClean="0">
                <a:solidFill>
                  <a:srgbClr val="FFFF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PMingLiU"/>
              </a:rPr>
              <a:t>アテネオ・デ・マニラ大学の授業参加</a:t>
            </a:r>
            <a:endParaRPr lang="en-US" altLang="ja-JP" sz="2800" b="1" dirty="0" smtClean="0">
              <a:solidFill>
                <a:srgbClr val="FFFF00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PMingLiU"/>
            </a:endParaRPr>
          </a:p>
          <a:p>
            <a:pPr marL="7986" algn="ctr">
              <a:spcBef>
                <a:spcPts val="63"/>
              </a:spcBef>
            </a:pPr>
            <a:r>
              <a:rPr lang="ja-JP" altLang="en-US" sz="2800" b="1" dirty="0" smtClean="0">
                <a:solidFill>
                  <a:srgbClr val="FFFF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PMingLiU"/>
              </a:rPr>
              <a:t>学内語学センターで</a:t>
            </a:r>
            <a:r>
              <a:rPr lang="ja-JP" altLang="en-US" sz="2800" b="1" dirty="0">
                <a:solidFill>
                  <a:srgbClr val="FFFF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PMingLiU"/>
              </a:rPr>
              <a:t>の英語短期集中</a:t>
            </a:r>
            <a:r>
              <a:rPr lang="ja-JP" altLang="en-US" sz="2800" b="1" dirty="0" smtClean="0">
                <a:solidFill>
                  <a:srgbClr val="FFFF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PMingLiU"/>
              </a:rPr>
              <a:t>研修</a:t>
            </a:r>
            <a:endParaRPr sz="2800" b="1" dirty="0">
              <a:solidFill>
                <a:srgbClr val="FFFF00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PMingLiU"/>
            </a:endParaRPr>
          </a:p>
        </p:txBody>
      </p:sp>
      <p:sp>
        <p:nvSpPr>
          <p:cNvPr id="17" name="object 19"/>
          <p:cNvSpPr txBox="1"/>
          <p:nvPr/>
        </p:nvSpPr>
        <p:spPr>
          <a:xfrm>
            <a:off x="-103120" y="3260107"/>
            <a:ext cx="7059478" cy="1023726"/>
          </a:xfrm>
          <a:prstGeom prst="rect">
            <a:avLst/>
          </a:prstGeom>
        </p:spPr>
        <p:txBody>
          <a:bodyPr vert="horz" wrap="square" lIns="0" tIns="7985" rIns="0" bIns="0" rtlCol="0">
            <a:spAutoFit/>
          </a:bodyPr>
          <a:lstStyle/>
          <a:p>
            <a:pPr marL="7986">
              <a:spcBef>
                <a:spcPts val="63"/>
              </a:spcBef>
              <a:tabLst>
                <a:tab pos="1115558" algn="l"/>
              </a:tabLst>
            </a:pPr>
            <a:r>
              <a:rPr lang="ja-JP" altLang="en-US" sz="6600" spc="-189" dirty="0" smtClean="0">
                <a:solidFill>
                  <a:srgbClr val="FF0000"/>
                </a:solidFill>
                <a:latin typeface="Franklin Gothic Demi" panose="020B0703020102020204" pitchFamily="34" charset="0"/>
                <a:ea typeface="HGP創英角ｺﾞｼｯｸUB" panose="020B0900000000000000" pitchFamily="50" charset="-128"/>
                <a:cs typeface="PMingLiU"/>
              </a:rPr>
              <a:t>１０月２８日</a:t>
            </a:r>
            <a:r>
              <a:rPr lang="en-US" altLang="ja-JP" sz="6600" spc="-189" dirty="0" smtClean="0">
                <a:solidFill>
                  <a:srgbClr val="FF0000"/>
                </a:solidFill>
                <a:latin typeface="Franklin Gothic Demi" panose="020B0703020102020204" pitchFamily="34" charset="0"/>
                <a:ea typeface="HGP創英角ｺﾞｼｯｸUB" panose="020B0900000000000000" pitchFamily="50" charset="-128"/>
                <a:cs typeface="PMingLiU"/>
              </a:rPr>
              <a:t>(</a:t>
            </a:r>
            <a:r>
              <a:rPr lang="ja-JP" altLang="en-US" sz="6600" spc="-189" dirty="0" smtClean="0">
                <a:solidFill>
                  <a:srgbClr val="FF0000"/>
                </a:solidFill>
                <a:latin typeface="Franklin Gothic Demi" panose="020B0703020102020204" pitchFamily="34" charset="0"/>
                <a:ea typeface="HGP創英角ｺﾞｼｯｸUB" panose="020B0900000000000000" pitchFamily="50" charset="-128"/>
                <a:cs typeface="PMingLiU"/>
              </a:rPr>
              <a:t>月</a:t>
            </a:r>
            <a:r>
              <a:rPr lang="en-US" altLang="ja-JP" sz="6600" spc="-189" dirty="0" smtClean="0">
                <a:solidFill>
                  <a:srgbClr val="FF0000"/>
                </a:solidFill>
                <a:latin typeface="Franklin Gothic Demi" panose="020B0703020102020204" pitchFamily="34" charset="0"/>
                <a:ea typeface="HGP創英角ｺﾞｼｯｸUB" panose="020B0900000000000000" pitchFamily="50" charset="-128"/>
                <a:cs typeface="PMingLiU"/>
              </a:rPr>
              <a:t>)</a:t>
            </a:r>
            <a:r>
              <a:rPr lang="ja-JP" altLang="en-US" sz="6600" spc="-189" dirty="0" smtClean="0">
                <a:solidFill>
                  <a:srgbClr val="FF0000"/>
                </a:solidFill>
                <a:latin typeface="Franklin Gothic Demi" panose="020B0703020102020204" pitchFamily="34" charset="0"/>
                <a:ea typeface="HGP創英角ｺﾞｼｯｸUB" panose="020B0900000000000000" pitchFamily="50" charset="-128"/>
                <a:cs typeface="PMingLiU"/>
              </a:rPr>
              <a:t>正午</a:t>
            </a:r>
            <a:endParaRPr sz="6600" spc="-189" dirty="0">
              <a:solidFill>
                <a:srgbClr val="FF0000"/>
              </a:solidFill>
              <a:latin typeface="Franklin Gothic Demi" panose="020B0703020102020204" pitchFamily="34" charset="0"/>
              <a:ea typeface="HGP創英角ｺﾞｼｯｸUB" panose="020B0900000000000000" pitchFamily="50" charset="-128"/>
              <a:cs typeface="PMingLiU"/>
            </a:endParaRPr>
          </a:p>
        </p:txBody>
      </p:sp>
      <p:sp>
        <p:nvSpPr>
          <p:cNvPr id="18" name="object 19"/>
          <p:cNvSpPr txBox="1"/>
          <p:nvPr/>
        </p:nvSpPr>
        <p:spPr>
          <a:xfrm>
            <a:off x="2291015" y="2713102"/>
            <a:ext cx="2271208" cy="685171"/>
          </a:xfrm>
          <a:prstGeom prst="rect">
            <a:avLst/>
          </a:prstGeom>
        </p:spPr>
        <p:txBody>
          <a:bodyPr vert="horz" wrap="square" lIns="0" tIns="7985" rIns="0" bIns="0" rtlCol="0">
            <a:spAutoFit/>
          </a:bodyPr>
          <a:lstStyle/>
          <a:p>
            <a:pPr marL="7986">
              <a:spcBef>
                <a:spcPts val="63"/>
              </a:spcBef>
              <a:tabLst>
                <a:tab pos="1115558" algn="l"/>
              </a:tabLst>
            </a:pPr>
            <a:r>
              <a:rPr lang="ja-JP" altLang="en-US" sz="4400" spc="-189" dirty="0" smtClean="0">
                <a:solidFill>
                  <a:srgbClr val="FF0000"/>
                </a:solidFill>
                <a:latin typeface="Franklin Gothic Demi" panose="020B0703020102020204" pitchFamily="34" charset="0"/>
                <a:ea typeface="HGP創英角ｺﾞｼｯｸUB" panose="020B0900000000000000" pitchFamily="50" charset="-128"/>
                <a:cs typeface="PMingLiU"/>
              </a:rPr>
              <a:t>申込締切</a:t>
            </a:r>
            <a:endParaRPr sz="4400" spc="-189" dirty="0">
              <a:solidFill>
                <a:srgbClr val="FF0000"/>
              </a:solidFill>
              <a:latin typeface="Franklin Gothic Demi" panose="020B0703020102020204" pitchFamily="34" charset="0"/>
              <a:ea typeface="HGP創英角ｺﾞｼｯｸUB" panose="020B0900000000000000" pitchFamily="50" charset="-128"/>
              <a:cs typeface="PMingLiU"/>
            </a:endParaRPr>
          </a:p>
        </p:txBody>
      </p:sp>
      <p:sp>
        <p:nvSpPr>
          <p:cNvPr id="20" name="object 18"/>
          <p:cNvSpPr txBox="1"/>
          <p:nvPr/>
        </p:nvSpPr>
        <p:spPr>
          <a:xfrm>
            <a:off x="1255949" y="9434560"/>
            <a:ext cx="4272621" cy="1393058"/>
          </a:xfrm>
          <a:prstGeom prst="rect">
            <a:avLst/>
          </a:prstGeom>
          <a:ln>
            <a:noFill/>
          </a:ln>
        </p:spPr>
        <p:txBody>
          <a:bodyPr vert="horz" wrap="square" lIns="0" tIns="7985" rIns="0" bIns="0" rtlCol="0">
            <a:spAutoFit/>
          </a:bodyPr>
          <a:lstStyle/>
          <a:p>
            <a:pPr marL="7986">
              <a:spcBef>
                <a:spcPts val="63"/>
              </a:spcBef>
            </a:pPr>
            <a:r>
              <a:rPr lang="ja-JP" alt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地域研究イノベーション学位プログラム（ＡＳＩＰ）では、総合的な英語力の強化を図るため、春季休暇期間に英語研修を行います実践英語学習と異文化交流、あなたも参加してみませんか？</a:t>
            </a:r>
            <a:endParaRPr lang="en-US" altLang="ja-JP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21" name="object 18"/>
          <p:cNvSpPr txBox="1"/>
          <p:nvPr/>
        </p:nvSpPr>
        <p:spPr>
          <a:xfrm>
            <a:off x="252053" y="6746560"/>
            <a:ext cx="6064268" cy="377395"/>
          </a:xfrm>
          <a:prstGeom prst="rect">
            <a:avLst/>
          </a:prstGeom>
          <a:ln>
            <a:noFill/>
          </a:ln>
        </p:spPr>
        <p:txBody>
          <a:bodyPr vert="horz" wrap="square" lIns="0" tIns="7985" rIns="0" bIns="0" rtlCol="0">
            <a:spAutoFit/>
          </a:bodyPr>
          <a:lstStyle/>
          <a:p>
            <a:pPr marL="7986">
              <a:spcBef>
                <a:spcPts val="63"/>
              </a:spcBef>
            </a:pP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日程：</a:t>
            </a:r>
            <a:r>
              <a:rPr lang="en-US" altLang="ja-JP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202</a:t>
            </a:r>
            <a:r>
              <a:rPr lang="en-US" altLang="ja-JP" sz="2400" b="1" dirty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0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年</a:t>
            </a:r>
            <a:r>
              <a:rPr lang="en-US" altLang="ja-JP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2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月</a:t>
            </a:r>
            <a:r>
              <a:rPr lang="en-US" altLang="ja-JP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1</a:t>
            </a:r>
            <a:r>
              <a:rPr lang="en-US" altLang="ja-JP" sz="2400" b="1" dirty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6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日～</a:t>
            </a:r>
            <a:r>
              <a:rPr lang="en-US" altLang="ja-JP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3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月</a:t>
            </a:r>
            <a:r>
              <a:rPr lang="en-US" altLang="ja-JP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7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日（</a:t>
            </a:r>
            <a:r>
              <a:rPr lang="en-US" altLang="ja-JP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21</a:t>
            </a:r>
            <a:r>
              <a:rPr lang="ja-JP" altLang="en-US" sz="2400" b="1" dirty="0" smtClean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日間）</a:t>
            </a:r>
            <a:endParaRPr sz="2400" b="1" dirty="0">
              <a:ln w="12700">
                <a:noFill/>
                <a:prstDash val="solid"/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PMingLiU"/>
            </a:endParaRPr>
          </a:p>
        </p:txBody>
      </p:sp>
      <p:sp>
        <p:nvSpPr>
          <p:cNvPr id="22" name="object 18"/>
          <p:cNvSpPr txBox="1"/>
          <p:nvPr/>
        </p:nvSpPr>
        <p:spPr>
          <a:xfrm>
            <a:off x="511443" y="7275124"/>
            <a:ext cx="5804877" cy="315840"/>
          </a:xfrm>
          <a:prstGeom prst="rect">
            <a:avLst/>
          </a:prstGeom>
          <a:ln>
            <a:noFill/>
          </a:ln>
        </p:spPr>
        <p:txBody>
          <a:bodyPr vert="horz" wrap="square" lIns="0" tIns="7985" rIns="0" bIns="0" rtlCol="0">
            <a:spAutoFit/>
          </a:bodyPr>
          <a:lstStyle/>
          <a:p>
            <a:pPr marL="7986">
              <a:spcBef>
                <a:spcPts val="63"/>
              </a:spcBef>
            </a:pPr>
            <a:r>
              <a:rPr lang="ja-JP" altLang="en-US" sz="2000" b="1" dirty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研修先：</a:t>
            </a:r>
            <a:r>
              <a:rPr lang="en-US" altLang="ja-JP" sz="2000" b="1" dirty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Ateneo Language Learning Center</a:t>
            </a:r>
            <a:endParaRPr sz="2000" b="1" dirty="0">
              <a:ln w="12700">
                <a:noFill/>
                <a:prstDash val="solid"/>
              </a:ln>
              <a:solidFill>
                <a:schemeClr val="tx2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PMingLiU"/>
            </a:endParaRPr>
          </a:p>
        </p:txBody>
      </p:sp>
      <p:sp>
        <p:nvSpPr>
          <p:cNvPr id="23" name="object 18"/>
          <p:cNvSpPr txBox="1"/>
          <p:nvPr/>
        </p:nvSpPr>
        <p:spPr>
          <a:xfrm>
            <a:off x="1191996" y="7866869"/>
            <a:ext cx="4336574" cy="1339197"/>
          </a:xfrm>
          <a:prstGeom prst="rect">
            <a:avLst/>
          </a:prstGeom>
          <a:ln>
            <a:noFill/>
          </a:ln>
        </p:spPr>
        <p:txBody>
          <a:bodyPr vert="horz" wrap="square" lIns="0" tIns="7985" rIns="0" bIns="0" rtlCol="0">
            <a:spAutoFit/>
          </a:bodyPr>
          <a:lstStyle/>
          <a:p>
            <a:pPr marL="7986" algn="ctr">
              <a:spcBef>
                <a:spcPts val="63"/>
              </a:spcBef>
            </a:pPr>
            <a:r>
              <a:rPr lang="ja-JP" altLang="en-US" sz="2400" b="1" u="sng" dirty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費用：条件付き奨学金支給</a:t>
            </a:r>
            <a:r>
              <a:rPr lang="en-US" altLang="ja-JP" sz="2400" b="1" u="sng" dirty="0">
                <a:ln w="12700">
                  <a:noFill/>
                  <a:prstDash val="solid"/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!</a:t>
            </a:r>
          </a:p>
          <a:p>
            <a:pPr marL="7986" algn="ctr">
              <a:spcBef>
                <a:spcPts val="63"/>
              </a:spcBef>
            </a:pPr>
            <a:r>
              <a:rPr lang="ja-JP" altLang="en-US" sz="2000" b="1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（奨学金：上限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10</a:t>
            </a:r>
            <a:r>
              <a:rPr lang="ja-JP" altLang="en-US" sz="2000" b="1" dirty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万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円）</a:t>
            </a:r>
            <a:endParaRPr lang="en-US" altLang="ja-JP" sz="2000" b="1" dirty="0" smtClean="0">
              <a:ln w="12700">
                <a:noFill/>
                <a:prstDash val="solid"/>
              </a:ln>
              <a:solidFill>
                <a:schemeClr val="tx2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PMingLiU"/>
            </a:endParaRPr>
          </a:p>
          <a:p>
            <a:pPr marL="7986" algn="ctr">
              <a:spcBef>
                <a:spcPts val="63"/>
              </a:spcBef>
            </a:pPr>
            <a:r>
              <a:rPr lang="ja-JP" altLang="en-US" sz="2000" b="1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＋</a:t>
            </a:r>
            <a:r>
              <a:rPr lang="ja-JP" altLang="en-US" sz="2000" b="1" dirty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自己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負担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10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万円程度</a:t>
            </a:r>
            <a:endParaRPr lang="en-US" altLang="ja-JP" sz="2000" b="1" dirty="0">
              <a:ln w="12700">
                <a:noFill/>
                <a:prstDash val="solid"/>
              </a:ln>
              <a:solidFill>
                <a:schemeClr val="tx2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PMingLiU"/>
            </a:endParaRPr>
          </a:p>
          <a:p>
            <a:pPr marL="7986">
              <a:spcBef>
                <a:spcPts val="63"/>
              </a:spcBef>
            </a:pPr>
            <a:endParaRPr sz="2000" b="1" dirty="0">
              <a:ln w="12700">
                <a:noFill/>
                <a:prstDash val="solid"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PMingLiU"/>
            </a:endParaRPr>
          </a:p>
        </p:txBody>
      </p:sp>
      <p:sp>
        <p:nvSpPr>
          <p:cNvPr id="24" name="object 18"/>
          <p:cNvSpPr txBox="1"/>
          <p:nvPr/>
        </p:nvSpPr>
        <p:spPr>
          <a:xfrm>
            <a:off x="1485901" y="8976502"/>
            <a:ext cx="3881436" cy="315840"/>
          </a:xfrm>
          <a:prstGeom prst="rect">
            <a:avLst/>
          </a:prstGeom>
          <a:ln>
            <a:noFill/>
          </a:ln>
        </p:spPr>
        <p:txBody>
          <a:bodyPr vert="horz" wrap="square" lIns="0" tIns="7985" rIns="0" bIns="0" rtlCol="0">
            <a:spAutoFit/>
          </a:bodyPr>
          <a:lstStyle/>
          <a:p>
            <a:pPr marL="7986">
              <a:spcBef>
                <a:spcPts val="63"/>
              </a:spcBef>
            </a:pPr>
            <a:r>
              <a:rPr lang="ja-JP" altLang="en-US" sz="2000" b="1" dirty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定員：</a:t>
            </a:r>
            <a:r>
              <a:rPr lang="ja-JP" altLang="en-US" sz="2000" b="1" u="sng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１２名程度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（</a:t>
            </a:r>
            <a:r>
              <a:rPr lang="ja-JP" altLang="en-US" sz="2000" b="1" dirty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PMingLiU"/>
              </a:rPr>
              <a:t>全学生対象）</a:t>
            </a:r>
            <a:endParaRPr sz="2000" b="1" dirty="0">
              <a:ln w="12700">
                <a:noFill/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PMingLiU"/>
            </a:endParaRPr>
          </a:p>
        </p:txBody>
      </p:sp>
    </p:spTree>
    <p:extLst>
      <p:ext uri="{BB962C8B-B14F-4D97-AF65-F5344CB8AC3E}">
        <p14:creationId xmlns:p14="http://schemas.microsoft.com/office/powerpoint/2010/main" val="1316983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143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BIZ UDPゴシック</vt:lpstr>
      <vt:lpstr>HGP創英角ｺﾞｼｯｸUB</vt:lpstr>
      <vt:lpstr>HGｺﾞｼｯｸE</vt:lpstr>
      <vt:lpstr>HG丸ｺﾞｼｯｸM-PRO</vt:lpstr>
      <vt:lpstr>MS PGothic</vt:lpstr>
      <vt:lpstr>PMingLiU</vt:lpstr>
      <vt:lpstr>游ゴシック</vt:lpstr>
      <vt:lpstr>游ゴシック Light</vt:lpstr>
      <vt:lpstr>Arial</vt:lpstr>
      <vt:lpstr>Calibri</vt:lpstr>
      <vt:lpstr>Calibri Light</vt:lpstr>
      <vt:lpstr>Franklin Gothic Demi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22</cp:revision>
  <dcterms:created xsi:type="dcterms:W3CDTF">2019-09-18T00:41:41Z</dcterms:created>
  <dcterms:modified xsi:type="dcterms:W3CDTF">2019-10-11T06:33:35Z</dcterms:modified>
</cp:coreProperties>
</file>